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hvkfs9ZvqPDWFtgMXS+IYdxb5V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Le Thi Phuong Dung (FPTU DN)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05T08:50:17.897">
    <p:pos x="6000" y="0"/>
    <p:text>Dung tách 3 factors cho câu hỏi "What causes some people to be vulnerable to power attempts?" thành ra 2 slides tiếp theo. Vì gộp chung sinh viên dễ nhầm lẫn và confused.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z7X5F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8-05T08:56:45.112">
    <p:pos x="6000" y="0"/>
    <p:text>Dung add thêm slide này nhé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z7X5G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9c43054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69c43054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9c43054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e69c43054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7b2696bf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e7b2696bf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b2696bf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b2696bf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e7b2696bf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Lecturers should take activity points</a:t>
            </a:r>
            <a:endParaRPr/>
          </a:p>
        </p:txBody>
      </p:sp>
      <p:sp>
        <p:nvSpPr>
          <p:cNvPr id="305" name="Google Shape;30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5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5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Aria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" name="Google Shape;22;p2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" type="body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" type="body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Arial"/>
              <a:buNone/>
              <a:defRPr b="0" sz="59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/>
          <p:nvPr>
            <p:ph idx="2" type="pic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" name="Google Shape;41;p2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1" type="ftr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8" name="Google Shape;48;p29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0" name="Google Shape;50;p2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0" name="Google Shape;60;p31"/>
          <p:cNvSpPr txBox="1"/>
          <p:nvPr>
            <p:ph idx="2" type="body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3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" type="body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2" name="Google Shape;72;p33"/>
          <p:cNvSpPr txBox="1"/>
          <p:nvPr>
            <p:ph idx="2" type="body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33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4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4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Arial"/>
              <a:buNone/>
            </a:pPr>
            <a:r>
              <a:rPr b="1" lang="en-US"/>
              <a:t>Group &amp; Team Theory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/>
              <a:t>Session IV</a:t>
            </a:r>
            <a:endParaRPr b="1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849" y="1298448"/>
            <a:ext cx="3633531" cy="101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3867895" y="478450"/>
            <a:ext cx="50124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100"/>
              <a:t>Power Dependencies </a:t>
            </a:r>
            <a:endParaRPr sz="3100"/>
          </a:p>
        </p:txBody>
      </p:sp>
      <p:sp>
        <p:nvSpPr>
          <p:cNvPr id="176" name="Google Shape;176;p10"/>
          <p:cNvSpPr txBox="1"/>
          <p:nvPr>
            <p:ph idx="2" type="body"/>
          </p:nvPr>
        </p:nvSpPr>
        <p:spPr>
          <a:xfrm>
            <a:off x="3867900" y="1865248"/>
            <a:ext cx="7773000" cy="3972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87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80"/>
              <a:buChar char="●"/>
            </a:pPr>
            <a:r>
              <a:rPr lang="en-US" sz="2680"/>
              <a:t>In any situation involving power, at least two persons (or groups) can be identified:</a:t>
            </a:r>
            <a:endParaRPr sz="268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680"/>
          </a:p>
          <a:p>
            <a:pPr indent="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80"/>
              <a:t>(1) the person attempting to influence others and</a:t>
            </a:r>
            <a:endParaRPr sz="2400"/>
          </a:p>
          <a:p>
            <a:pPr indent="0" lvl="0" marL="18288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80"/>
              <a:t>(2) the target or targets of that influence. </a:t>
            </a:r>
            <a:endParaRPr sz="268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680"/>
          </a:p>
          <a:p>
            <a:pPr indent="-39878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80"/>
              <a:buChar char="●"/>
            </a:pPr>
            <a:r>
              <a:rPr lang="en-US" sz="2680"/>
              <a:t>A</a:t>
            </a:r>
            <a:r>
              <a:rPr lang="en-US" sz="2680"/>
              <a:t>ll people are not subject to (or dependent upon) the same bases of power</a:t>
            </a:r>
            <a:endParaRPr sz="2680"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09" y="2445471"/>
            <a:ext cx="25146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9c430548_0_3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ge69c430548_0_3"/>
          <p:cNvSpPr txBox="1"/>
          <p:nvPr>
            <p:ph idx="1" type="body"/>
          </p:nvPr>
        </p:nvSpPr>
        <p:spPr>
          <a:xfrm>
            <a:off x="3885476" y="661700"/>
            <a:ext cx="75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700">
                <a:solidFill>
                  <a:srgbClr val="2F93A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What causes some people to be vulnerable to power attempts?</a:t>
            </a:r>
            <a:endParaRPr sz="2700">
              <a:solidFill>
                <a:srgbClr val="2F93A6"/>
              </a:solidFill>
              <a:highlight>
                <a:schemeClr val="lt1"/>
              </a:highlight>
            </a:endParaRPr>
          </a:p>
        </p:txBody>
      </p:sp>
      <p:sp>
        <p:nvSpPr>
          <p:cNvPr id="184" name="Google Shape;184;ge69c430548_0_3"/>
          <p:cNvSpPr txBox="1"/>
          <p:nvPr>
            <p:ph idx="3" type="body"/>
          </p:nvPr>
        </p:nvSpPr>
        <p:spPr>
          <a:xfrm>
            <a:off x="4143288" y="1469311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Subordinate’s Values </a:t>
            </a:r>
            <a:endParaRPr/>
          </a:p>
        </p:txBody>
      </p:sp>
      <p:sp>
        <p:nvSpPr>
          <p:cNvPr id="185" name="Google Shape;185;ge69c430548_0_3"/>
          <p:cNvSpPr txBox="1"/>
          <p:nvPr>
            <p:ph idx="4" type="body"/>
          </p:nvPr>
        </p:nvSpPr>
        <p:spPr>
          <a:xfrm>
            <a:off x="4143300" y="2553775"/>
            <a:ext cx="7149900" cy="2602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Person B’s values can influence his susceptibility to influence.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If an employee places a high value on money and believes the supervisor actually controls pay raises, we would expect the employee to be highly susceptible to the supervisor’s influence.</a:t>
            </a:r>
            <a:endParaRPr/>
          </a:p>
        </p:txBody>
      </p:sp>
      <p:pic>
        <p:nvPicPr>
          <p:cNvPr id="186" name="Google Shape;186;ge69c430548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09" y="2445471"/>
            <a:ext cx="25146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69c430548_0_13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2" name="Google Shape;192;ge69c430548_0_13"/>
          <p:cNvSpPr txBox="1"/>
          <p:nvPr>
            <p:ph idx="1" type="body"/>
          </p:nvPr>
        </p:nvSpPr>
        <p:spPr>
          <a:xfrm>
            <a:off x="3885476" y="661700"/>
            <a:ext cx="75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700">
                <a:solidFill>
                  <a:srgbClr val="2F93A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What causes some people to be vulnerable to power attempts?</a:t>
            </a:r>
            <a:endParaRPr sz="2700">
              <a:solidFill>
                <a:srgbClr val="2F93A6"/>
              </a:solidFill>
              <a:highlight>
                <a:schemeClr val="lt1"/>
              </a:highlight>
            </a:endParaRPr>
          </a:p>
        </p:txBody>
      </p:sp>
      <p:sp>
        <p:nvSpPr>
          <p:cNvPr id="193" name="Google Shape;193;ge69c430548_0_13"/>
          <p:cNvSpPr txBox="1"/>
          <p:nvPr>
            <p:ph idx="3" type="body"/>
          </p:nvPr>
        </p:nvSpPr>
        <p:spPr>
          <a:xfrm>
            <a:off x="4143288" y="1469311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Nature of Relationship </a:t>
            </a:r>
            <a:endParaRPr/>
          </a:p>
        </p:txBody>
      </p:sp>
      <p:sp>
        <p:nvSpPr>
          <p:cNvPr id="194" name="Google Shape;194;ge69c430548_0_13"/>
          <p:cNvSpPr txBox="1"/>
          <p:nvPr>
            <p:ph idx="4" type="body"/>
          </p:nvPr>
        </p:nvSpPr>
        <p:spPr>
          <a:xfrm>
            <a:off x="4143300" y="2553775"/>
            <a:ext cx="7149900" cy="2602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nature of the relationship between A and B can be a factor in power dependence. </a:t>
            </a:r>
            <a:endParaRPr/>
          </a:p>
          <a:p>
            <a:pPr indent="-182880" lvl="0" marL="18288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Are A and B peers or superior and subordinate? </a:t>
            </a:r>
            <a:endParaRPr/>
          </a:p>
          <a:p>
            <a:pPr indent="-182880" lvl="0" marL="18288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Is the job permanent or temporary? </a:t>
            </a:r>
            <a:endParaRPr/>
          </a:p>
          <a:p>
            <a:pPr indent="-182880" lvl="0" marL="18288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 person on a temporary job, for example, may feel less need to acquiesce, because he won’t be holding the position for long.</a:t>
            </a:r>
            <a:endParaRPr/>
          </a:p>
        </p:txBody>
      </p:sp>
      <p:pic>
        <p:nvPicPr>
          <p:cNvPr id="195" name="Google Shape;195;ge69c43054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09" y="2445471"/>
            <a:ext cx="25146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19" y="2549236"/>
            <a:ext cx="2511770" cy="182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2" name="Google Shape;202;p11"/>
          <p:cNvSpPr txBox="1"/>
          <p:nvPr>
            <p:ph idx="3" type="body"/>
          </p:nvPr>
        </p:nvSpPr>
        <p:spPr>
          <a:xfrm>
            <a:off x="3885463" y="1366786"/>
            <a:ext cx="3474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3. Counterpower </a:t>
            </a:r>
            <a:endParaRPr/>
          </a:p>
        </p:txBody>
      </p:sp>
      <p:sp>
        <p:nvSpPr>
          <p:cNvPr id="203" name="Google Shape;203;p11"/>
          <p:cNvSpPr txBox="1"/>
          <p:nvPr>
            <p:ph idx="1" type="body"/>
          </p:nvPr>
        </p:nvSpPr>
        <p:spPr>
          <a:xfrm>
            <a:off x="3885476" y="661700"/>
            <a:ext cx="75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700">
                <a:solidFill>
                  <a:srgbClr val="2F93A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What causes some people to be vulnerable to power attempts?</a:t>
            </a:r>
            <a:endParaRPr sz="2700">
              <a:solidFill>
                <a:srgbClr val="2F93A6"/>
              </a:solidFill>
              <a:highlight>
                <a:schemeClr val="lt1"/>
              </a:highlight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973825" y="2323750"/>
            <a:ext cx="7332600" cy="1015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</a:pPr>
            <a:r>
              <a:rPr lang="en-US" sz="2000">
                <a:solidFill>
                  <a:srgbClr val="595959"/>
                </a:solidFill>
              </a:rPr>
              <a:t>B has other sources of power to buffer the effects of A’s power. For example, if B is unionized, the union’s power may serve to negate A’s influence attempts</a:t>
            </a:r>
            <a:endParaRPr sz="2000">
              <a:solidFill>
                <a:srgbClr val="595959"/>
              </a:solidFill>
            </a:endParaRPr>
          </a:p>
        </p:txBody>
      </p:sp>
      <p:pic>
        <p:nvPicPr>
          <p:cNvPr id="205" name="Google Shape;20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550" y="3640025"/>
            <a:ext cx="5311148" cy="28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Uses of Power </a:t>
            </a:r>
            <a:endParaRPr/>
          </a:p>
        </p:txBody>
      </p:sp>
      <p:sp>
        <p:nvSpPr>
          <p:cNvPr id="211" name="Google Shape;211;p12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Common Power Tactics in Organizations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Controlling Access to Information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Controlling Access to Information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Selective Use of Objective Criteria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Selective Use of Objective Criteria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Using Outside Experts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Using Outside Experts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Coalitions and Alliances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Ethical Use of Power </a:t>
            </a:r>
            <a:endParaRPr/>
          </a:p>
        </p:txBody>
      </p:sp>
      <p:pic>
        <p:nvPicPr>
          <p:cNvPr id="217" name="Google Shape;2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126" y="315937"/>
            <a:ext cx="5881874" cy="62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Ethical Use of Power </a:t>
            </a:r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500" y="996475"/>
            <a:ext cx="7090399" cy="47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7b2696bf1_0_1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Ethical Use of Power </a:t>
            </a:r>
            <a:endParaRPr/>
          </a:p>
        </p:txBody>
      </p:sp>
      <p:pic>
        <p:nvPicPr>
          <p:cNvPr id="229" name="Google Shape;229;ge7b2696bf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325" y="398600"/>
            <a:ext cx="6072549" cy="28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e7b2696bf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328" y="3311300"/>
            <a:ext cx="6230800" cy="339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7b2696bf1_0_8"/>
          <p:cNvSpPr txBox="1"/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0">
                <a:solidFill>
                  <a:srgbClr val="FFFFFF"/>
                </a:solidFill>
                <a:highlight>
                  <a:srgbClr val="0B6396"/>
                </a:highlight>
                <a:latin typeface="Lora"/>
                <a:ea typeface="Lora"/>
                <a:cs typeface="Lora"/>
                <a:sym typeface="Lora"/>
              </a:rPr>
              <a:t>Reflection Question</a:t>
            </a:r>
            <a:endParaRPr sz="4600"/>
          </a:p>
        </p:txBody>
      </p:sp>
      <p:sp>
        <p:nvSpPr>
          <p:cNvPr id="237" name="Google Shape;237;ge7b2696bf1_0_8"/>
          <p:cNvSpPr txBox="1"/>
          <p:nvPr>
            <p:ph idx="1" type="body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When you first joined your group, what assumptions did you make about the status of different members? Where did those assumptions come from?</a:t>
            </a:r>
            <a:endParaRPr b="1" sz="2050"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Arial"/>
              <a:buNone/>
            </a:pPr>
            <a:r>
              <a:rPr b="1" lang="en-US"/>
              <a:t>14. Leadership </a:t>
            </a:r>
            <a:endParaRPr b="1"/>
          </a:p>
        </p:txBody>
      </p:sp>
      <p:sp>
        <p:nvSpPr>
          <p:cNvPr id="243" name="Google Shape;243;p15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44" name="Google Shape;2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00" y="2989405"/>
            <a:ext cx="6377901" cy="262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252919" y="1123837"/>
            <a:ext cx="3266136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Chapter outlines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13. Power in Teams and Groups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14. Leadership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7927" y="766617"/>
            <a:ext cx="3784273" cy="521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The Nature of Leadership </a:t>
            </a:r>
            <a:endParaRPr/>
          </a:p>
        </p:txBody>
      </p:sp>
      <p:sp>
        <p:nvSpPr>
          <p:cNvPr id="250" name="Google Shape;250;p16"/>
          <p:cNvSpPr txBox="1"/>
          <p:nvPr>
            <p:ph idx="1" type="body"/>
          </p:nvPr>
        </p:nvSpPr>
        <p:spPr>
          <a:xfrm>
            <a:off x="3869268" y="5033817"/>
            <a:ext cx="7315200" cy="978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1. What is the nature of leadership and the leadership process?</a:t>
            </a:r>
            <a:endParaRPr/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638" y="833583"/>
            <a:ext cx="8077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767" y="0"/>
            <a:ext cx="88404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The Leader</a:t>
            </a:r>
            <a:endParaRPr/>
          </a:p>
        </p:txBody>
      </p:sp>
      <p:grpSp>
        <p:nvGrpSpPr>
          <p:cNvPr id="262" name="Google Shape;262;p18"/>
          <p:cNvGrpSpPr/>
          <p:nvPr/>
        </p:nvGrpSpPr>
        <p:grpSpPr>
          <a:xfrm>
            <a:off x="3868738" y="863772"/>
            <a:ext cx="7315200" cy="5120930"/>
            <a:chOff x="0" y="172"/>
            <a:chExt cx="7315200" cy="5120930"/>
          </a:xfrm>
        </p:grpSpPr>
        <p:cxnSp>
          <p:nvCxnSpPr>
            <p:cNvPr id="263" name="Google Shape;263;p18"/>
            <p:cNvCxnSpPr/>
            <p:nvPr/>
          </p:nvCxnSpPr>
          <p:spPr>
            <a:xfrm>
              <a:off x="0" y="5121102"/>
              <a:ext cx="7315200" cy="0"/>
            </a:xfrm>
            <a:prstGeom prst="straightConnector1">
              <a:avLst/>
            </a:prstGeom>
            <a:noFill/>
            <a:ln cap="flat" cmpd="sng" w="10775">
              <a:solidFill>
                <a:srgbClr val="2F93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18"/>
            <p:cNvCxnSpPr/>
            <p:nvPr/>
          </p:nvCxnSpPr>
          <p:spPr>
            <a:xfrm>
              <a:off x="0" y="3386593"/>
              <a:ext cx="7315200" cy="0"/>
            </a:xfrm>
            <a:prstGeom prst="straightConnector1">
              <a:avLst/>
            </a:prstGeom>
            <a:noFill/>
            <a:ln cap="flat" cmpd="sng" w="10775">
              <a:solidFill>
                <a:srgbClr val="2F93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18"/>
            <p:cNvCxnSpPr/>
            <p:nvPr/>
          </p:nvCxnSpPr>
          <p:spPr>
            <a:xfrm>
              <a:off x="0" y="1652085"/>
              <a:ext cx="7315200" cy="0"/>
            </a:xfrm>
            <a:prstGeom prst="straightConnector1">
              <a:avLst/>
            </a:prstGeom>
            <a:noFill/>
            <a:ln cap="flat" cmpd="sng" w="10775">
              <a:solidFill>
                <a:srgbClr val="2F93A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6" name="Google Shape;266;p18"/>
            <p:cNvSpPr/>
            <p:nvPr/>
          </p:nvSpPr>
          <p:spPr>
            <a:xfrm>
              <a:off x="1901951" y="172"/>
              <a:ext cx="5413248" cy="1651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0" y="172"/>
              <a:ext cx="1901952" cy="1651912"/>
            </a:xfrm>
            <a:prstGeom prst="round2SameRect">
              <a:avLst>
                <a:gd fmla="val 16670" name="adj1"/>
                <a:gd fmla="val 0" name="adj2"/>
              </a:avLst>
            </a:prstGeom>
            <a:solidFill>
              <a:srgbClr val="3EBAD1"/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80654" y="80826"/>
              <a:ext cx="1740644" cy="1571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Context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901951" y="1734681"/>
              <a:ext cx="5413248" cy="1651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1734681"/>
              <a:ext cx="1901952" cy="1651912"/>
            </a:xfrm>
            <a:prstGeom prst="round2SameRect">
              <a:avLst>
                <a:gd fmla="val 16670" name="adj1"/>
                <a:gd fmla="val 0" name="adj2"/>
              </a:avLst>
            </a:prstGeom>
            <a:solidFill>
              <a:srgbClr val="3EBAD1"/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80654" y="1815335"/>
              <a:ext cx="1740644" cy="1571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Process 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901951" y="3469189"/>
              <a:ext cx="5413248" cy="1651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3469189"/>
              <a:ext cx="1901952" cy="1651912"/>
            </a:xfrm>
            <a:prstGeom prst="round2SameRect">
              <a:avLst>
                <a:gd fmla="val 16670" name="adj1"/>
                <a:gd fmla="val 0" name="adj2"/>
              </a:avLst>
            </a:prstGeom>
            <a:solidFill>
              <a:srgbClr val="3EBAD1"/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 txBox="1"/>
            <p:nvPr/>
          </p:nvSpPr>
          <p:spPr>
            <a:xfrm>
              <a:off x="80654" y="3549843"/>
              <a:ext cx="1740644" cy="1571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Consequences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8"/>
          <p:cNvSpPr/>
          <p:nvPr/>
        </p:nvSpPr>
        <p:spPr>
          <a:xfrm>
            <a:off x="6271490" y="1434053"/>
            <a:ext cx="51446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refers to the situation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surrounds the leader and the followers.</a:t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6271490" y="3063133"/>
            <a:ext cx="47474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complex, interactive, and dynamic working relationship between leader and followers.</a:t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6416500" y="4389650"/>
            <a:ext cx="395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 outcomes are important: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6186053" y="4792823"/>
            <a:ext cx="53155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shared set of norms and values, and have they developed a good working relationship?</a:t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6186039" y="5439123"/>
            <a:ext cx="41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Have the group’s task needs been met?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Leader Emergence</a:t>
            </a:r>
            <a:br>
              <a:rPr lang="en-US"/>
            </a:br>
            <a:br>
              <a:rPr lang="en-US"/>
            </a:br>
            <a:r>
              <a:rPr lang="en-US"/>
              <a:t>and</a:t>
            </a:r>
            <a:br>
              <a:rPr lang="en-US"/>
            </a:br>
            <a:br>
              <a:rPr lang="en-US"/>
            </a:br>
            <a:r>
              <a:rPr lang="en-US"/>
              <a:t>Designated leader</a:t>
            </a:r>
            <a:endParaRPr/>
          </a:p>
        </p:txBody>
      </p:sp>
      <p:sp>
        <p:nvSpPr>
          <p:cNvPr id="285" name="Google Shape;285;p19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Formal leader</a:t>
            </a:r>
            <a:endParaRPr/>
          </a:p>
        </p:txBody>
      </p:sp>
      <p:sp>
        <p:nvSpPr>
          <p:cNvPr id="286" name="Google Shape;286;p19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Is that individual who is recognized by Leadership | 265 those outside the group as the official leader of the group</a:t>
            </a:r>
            <a:endParaRPr/>
          </a:p>
        </p:txBody>
      </p:sp>
      <p:sp>
        <p:nvSpPr>
          <p:cNvPr id="287" name="Google Shape;287;p19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Informal </a:t>
            </a:r>
            <a:r>
              <a:rPr lang="en-US"/>
              <a:t>leader</a:t>
            </a:r>
            <a:endParaRPr/>
          </a:p>
        </p:txBody>
      </p:sp>
      <p:sp>
        <p:nvSpPr>
          <p:cNvPr id="288" name="Google Shape;288;p19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Is that individual whom members of the group acknowledge as their leader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The Leader-Follower Power Relationship</a:t>
            </a:r>
            <a:endParaRPr/>
          </a:p>
        </p:txBody>
      </p:sp>
      <p:pic>
        <p:nvPicPr>
          <p:cNvPr id="294" name="Google Shape;29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8738" y="2015047"/>
            <a:ext cx="7315200" cy="281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en-US"/>
              <a:t>Discussion:</a:t>
            </a:r>
            <a:br>
              <a:rPr lang="en-US"/>
            </a:br>
            <a:r>
              <a:rPr lang="en-US"/>
              <a:t>Leadership Needs in the 21st Century </a:t>
            </a:r>
            <a:endParaRPr/>
          </a:p>
        </p:txBody>
      </p:sp>
      <p:sp>
        <p:nvSpPr>
          <p:cNvPr id="300" name="Google Shape;300;p21"/>
          <p:cNvSpPr txBox="1"/>
          <p:nvPr>
            <p:ph idx="1" type="body"/>
          </p:nvPr>
        </p:nvSpPr>
        <p:spPr>
          <a:xfrm>
            <a:off x="3869268" y="864108"/>
            <a:ext cx="7315200" cy="1377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1. How do different approaches and styles of leadership impact what is needed now? </a:t>
            </a:r>
            <a:endParaRPr/>
          </a:p>
        </p:txBody>
      </p:sp>
      <p:pic>
        <p:nvPicPr>
          <p:cNvPr id="301" name="Google Shape;3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9268" y="2327628"/>
            <a:ext cx="6919560" cy="365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en-US"/>
              <a:t>Homework: </a:t>
            </a:r>
            <a:r>
              <a:rPr lang="en-US"/>
              <a:t>Read and write a reflect essay on one of the following topics:</a:t>
            </a:r>
            <a:endParaRPr/>
          </a:p>
        </p:txBody>
      </p:sp>
      <p:sp>
        <p:nvSpPr>
          <p:cNvPr id="308" name="Google Shape;308;p22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The Trait Approach to Leadership:  </a:t>
            </a:r>
            <a:r>
              <a:rPr lang="en-US"/>
              <a:t>What are the trait perspectives on leadership?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Behavioral Approaches to Leadership:  </a:t>
            </a:r>
            <a:r>
              <a:rPr lang="en-US"/>
              <a:t>What are the behavioral perspectives on leadership?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 </a:t>
            </a:r>
            <a:r>
              <a:rPr b="1" lang="en-US"/>
              <a:t>Situational (Contingency) Approaches to Leadership: </a:t>
            </a:r>
            <a:r>
              <a:rPr lang="en-US"/>
              <a:t>Situational (Contingency) Approaches to Leadership: What are the situational perspectives on leadership?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Substitutes for and Neutralizers of Leadership: </a:t>
            </a:r>
            <a:r>
              <a:rPr lang="en-US"/>
              <a:t>What does the concept of “substitute for leadership” mean?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Transformational, Visionary, and Charismatic Leadership: </a:t>
            </a:r>
            <a:r>
              <a:rPr lang="en-US"/>
              <a:t>What are the characteristics of transactional, transformational, and charismatic leadership?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8271" y="1635595"/>
            <a:ext cx="5123591" cy="341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Explain different conceptualizations of power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Discuss behaviors associated with high status in a group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Differentiate between the common power bases in groups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What is the nature of leadership and the leadership process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How do leaders influence and move their followers to action?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What are the trait perspectives on leadership?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How do different approaches and styles of leadership impact what is needed now?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Arial"/>
              <a:buNone/>
            </a:pPr>
            <a:r>
              <a:rPr lang="en-US"/>
              <a:t>13. Power in Teams and Groups</a:t>
            </a:r>
            <a:endParaRPr/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630481" y="47318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br>
              <a:rPr lang="en-US"/>
            </a:br>
            <a:r>
              <a:rPr lang="en-US"/>
              <a:t>Defining Power</a:t>
            </a:r>
            <a:br>
              <a:rPr lang="en-US"/>
            </a:br>
            <a:endParaRPr/>
          </a:p>
        </p:txBody>
      </p:sp>
      <p:grpSp>
        <p:nvGrpSpPr>
          <p:cNvPr id="119" name="Google Shape;119;p5"/>
          <p:cNvGrpSpPr/>
          <p:nvPr/>
        </p:nvGrpSpPr>
        <p:grpSpPr>
          <a:xfrm>
            <a:off x="4228725" y="1180752"/>
            <a:ext cx="7315200" cy="5096520"/>
            <a:chOff x="0" y="12377"/>
            <a:chExt cx="7315200" cy="5096520"/>
          </a:xfrm>
        </p:grpSpPr>
        <p:sp>
          <p:nvSpPr>
            <p:cNvPr id="120" name="Google Shape;120;p5"/>
            <p:cNvSpPr/>
            <p:nvPr/>
          </p:nvSpPr>
          <p:spPr>
            <a:xfrm>
              <a:off x="0" y="588017"/>
              <a:ext cx="7315200" cy="98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65760" y="12377"/>
              <a:ext cx="5120640" cy="11512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421961" y="68578"/>
              <a:ext cx="5008238" cy="1038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Power-over</a:t>
              </a:r>
              <a:endParaRPr b="0" i="0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0" y="2357057"/>
              <a:ext cx="7315200" cy="98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65760" y="1781417"/>
              <a:ext cx="5120640" cy="11512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421961" y="1837618"/>
              <a:ext cx="5008238" cy="1038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Power-from-within</a:t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0" y="4126097"/>
              <a:ext cx="7315200" cy="982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65760" y="3550457"/>
              <a:ext cx="5120640" cy="11512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 txBox="1"/>
            <p:nvPr/>
          </p:nvSpPr>
          <p:spPr>
            <a:xfrm>
              <a:off x="421961" y="3606658"/>
              <a:ext cx="5008238" cy="1038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Power-with</a:t>
              </a:r>
              <a:endParaRPr b="0" i="0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5"/>
          <p:cNvSpPr txBox="1"/>
          <p:nvPr/>
        </p:nvSpPr>
        <p:spPr>
          <a:xfrm>
            <a:off x="3712875" y="263775"/>
            <a:ext cx="802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73D3F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“</a:t>
            </a:r>
            <a:r>
              <a:rPr b="1" lang="en-US" sz="2800">
                <a:solidFill>
                  <a:srgbClr val="373D3F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Power lives in relationships, not in people”</a:t>
            </a:r>
            <a:endParaRPr b="1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/>
              <a:t>UNDERSTANDING POWER AND OPPRESSION 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i="1" lang="en-US" sz="2000"/>
              <a:t>Power and oppression can be said to be mirror reflections of one another in a sense or two sides of the same coin.</a:t>
            </a:r>
            <a:endParaRPr/>
          </a:p>
        </p:txBody>
      </p:sp>
      <p:pic>
        <p:nvPicPr>
          <p:cNvPr id="136" name="Google Shape;136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827" r="9826" t="0"/>
          <a:stretch/>
        </p:blipFill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RELATIONSHIP BETWEEN Power and Status </a:t>
            </a:r>
            <a:endParaRPr/>
          </a:p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Status</a:t>
            </a:r>
            <a:endParaRPr sz="2800"/>
          </a:p>
        </p:txBody>
      </p:sp>
      <p:sp>
        <p:nvSpPr>
          <p:cNvPr id="143" name="Google Shape;143;p7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Can be defined as </a:t>
            </a:r>
            <a:r>
              <a:rPr b="1" lang="en-US" sz="2400"/>
              <a:t>a person’s perceived level of importance </a:t>
            </a:r>
            <a:r>
              <a:rPr lang="en-US" sz="2400"/>
              <a:t>or </a:t>
            </a:r>
            <a:r>
              <a:rPr b="1" lang="en-US" sz="2400"/>
              <a:t>significance</a:t>
            </a:r>
            <a:r>
              <a:rPr lang="en-US" sz="2400"/>
              <a:t> within a particular context.</a:t>
            </a:r>
            <a:endParaRPr/>
          </a:p>
        </p:txBody>
      </p:sp>
      <p:sp>
        <p:nvSpPr>
          <p:cNvPr id="144" name="Google Shape;144;p7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Power</a:t>
            </a:r>
            <a:endParaRPr sz="2800"/>
          </a:p>
        </p:txBody>
      </p:sp>
      <p:sp>
        <p:nvSpPr>
          <p:cNvPr id="145" name="Google Shape;145;p7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Members with </a:t>
            </a:r>
            <a:r>
              <a:rPr b="1" lang="en-US" sz="2400"/>
              <a:t>higher status are apt to command greater respect </a:t>
            </a:r>
            <a:r>
              <a:rPr lang="en-US" sz="2400"/>
              <a:t>and </a:t>
            </a:r>
            <a:r>
              <a:rPr b="1" lang="en-US" sz="2400"/>
              <a:t>possess more prestige and power </a:t>
            </a:r>
            <a:r>
              <a:rPr lang="en-US" sz="2400"/>
              <a:t>than those with lower status.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Bases of Power in GROUPS</a:t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3868738" y="871657"/>
            <a:ext cx="7315200" cy="5105160"/>
            <a:chOff x="0" y="8057"/>
            <a:chExt cx="7315200" cy="5105160"/>
          </a:xfrm>
        </p:grpSpPr>
        <p:sp>
          <p:nvSpPr>
            <p:cNvPr id="152" name="Google Shape;152;p8"/>
            <p:cNvSpPr/>
            <p:nvPr/>
          </p:nvSpPr>
          <p:spPr>
            <a:xfrm>
              <a:off x="0" y="436097"/>
              <a:ext cx="7315200" cy="730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365760" y="8057"/>
              <a:ext cx="5120640" cy="8560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 txBox="1"/>
            <p:nvPr/>
          </p:nvSpPr>
          <p:spPr>
            <a:xfrm>
              <a:off x="407550" y="49847"/>
              <a:ext cx="503706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Referent Power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0" y="1751537"/>
              <a:ext cx="7315200" cy="730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65760" y="1323497"/>
              <a:ext cx="5120640" cy="8560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 txBox="1"/>
            <p:nvPr/>
          </p:nvSpPr>
          <p:spPr>
            <a:xfrm>
              <a:off x="407550" y="1365287"/>
              <a:ext cx="503706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Legitimate Power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0" y="3066977"/>
              <a:ext cx="7315200" cy="730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65760" y="2638937"/>
              <a:ext cx="5120640" cy="8560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 txBox="1"/>
            <p:nvPr/>
          </p:nvSpPr>
          <p:spPr>
            <a:xfrm>
              <a:off x="407550" y="2680727"/>
              <a:ext cx="503706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Reward Power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0" y="4382417"/>
              <a:ext cx="7315200" cy="7308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0775">
              <a:solidFill>
                <a:srgbClr val="3EBA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65760" y="3954377"/>
              <a:ext cx="5120640" cy="856080"/>
            </a:xfrm>
            <a:prstGeom prst="roundRect">
              <a:avLst>
                <a:gd fmla="val 16667" name="adj"/>
              </a:avLst>
            </a:prstGeom>
            <a:solidFill>
              <a:srgbClr val="3EBAD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 txBox="1"/>
            <p:nvPr/>
          </p:nvSpPr>
          <p:spPr>
            <a:xfrm>
              <a:off x="407550" y="3996167"/>
              <a:ext cx="5037060" cy="7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93525" spcFirstLastPara="1" rIns="1935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Coercive Power 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252926" y="1123825"/>
            <a:ext cx="32640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Consequences of Power</a:t>
            </a:r>
            <a:endParaRPr/>
          </a:p>
        </p:txBody>
      </p:sp>
      <p:pic>
        <p:nvPicPr>
          <p:cNvPr id="169" name="Google Shape;16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8738" y="1421562"/>
            <a:ext cx="7315200" cy="400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2021-08-02T08:42:03Z</dcterms:created>
  <dc:creator>Admin</dc:creator>
</cp:coreProperties>
</file>